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2"/>
  </p:notesMasterIdLst>
  <p:handoutMasterIdLst>
    <p:handoutMasterId r:id="rId13"/>
  </p:handoutMasterIdLst>
  <p:sldIdLst>
    <p:sldId id="257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45BA1-980A-4507-BE5A-5C1E7C2FFD8F}" type="datetimeFigureOut">
              <a:rPr lang="en-US"/>
              <a:t>6/2/2015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03411-58E2-43FD-AE1D-AD77DFF8CB2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3416D-7FED-43BC-AA7C-D92DBA01ED64}" type="datetimeFigureOut">
              <a:rPr lang="en-US"/>
              <a:t>6/2/2015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C57A8-AE18-4654-B6AF-04B3577165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6/2/2015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97" name="Picture Placeholder 33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98" name="Group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1" name="Picture Placeholder 33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112" name="Group 111"/>
          <p:cNvGrpSpPr/>
          <p:nvPr/>
        </p:nvGrpSpPr>
        <p:grpSpPr>
          <a:xfrm>
            <a:off x="5322489" y="34361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25" name="Picture Placeholder 33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6465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26" name="Text Placeholder 3"/>
          <p:cNvSpPr>
            <a:spLocks noGrp="1"/>
          </p:cNvSpPr>
          <p:nvPr>
            <p:ph type="body" sz="half" idx="21"/>
          </p:nvPr>
        </p:nvSpPr>
        <p:spPr>
          <a:xfrm>
            <a:off x="9066214" y="2048893"/>
            <a:ext cx="2286000" cy="2514599"/>
          </a:xfrm>
        </p:spPr>
        <p:txBody>
          <a:bodyPr anchor="ctr"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/>
          <a:lstStyle/>
          <a:p>
            <a:fld id="{4CF99945-0A15-4715-AB6C-F5E56CF20F70}" type="datetimeFigureOut">
              <a:rPr lang="en-US"/>
              <a:t>6/2/2015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/>
          <a:lstStyle>
            <a:lvl1pPr algn="l">
              <a:defRPr/>
            </a:lvl1pPr>
          </a:lstStyle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Freeform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Freeform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21" name="Freeform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sp>
          <p:nvSpPr>
            <p:cNvPr id="12" name="Freeform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6/2/2015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6/2/2015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6/2/2015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6/2/2015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6/2/2015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6/2/2015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6/2/2015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6/2/2015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6/2/2015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574431" y="724619"/>
            <a:ext cx="5318979" cy="379562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5120" y="724619"/>
            <a:ext cx="5318979" cy="379562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6" name="Picture Placeholder 33"/>
          <p:cNvSpPr>
            <a:spLocks noGrp="1" noChangeAspect="1"/>
          </p:cNvSpPr>
          <p:nvPr>
            <p:ph type="pic" sz="quarter" idx="17"/>
          </p:nvPr>
        </p:nvSpPr>
        <p:spPr>
          <a:xfrm>
            <a:off x="833620" y="1020195"/>
            <a:ext cx="4800601" cy="32004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7" name="Picture Placeholder 33"/>
          <p:cNvSpPr>
            <a:spLocks noGrp="1" noChangeAspect="1"/>
          </p:cNvSpPr>
          <p:nvPr>
            <p:ph type="pic" sz="quarter" idx="18"/>
          </p:nvPr>
        </p:nvSpPr>
        <p:spPr>
          <a:xfrm>
            <a:off x="6544309" y="1020195"/>
            <a:ext cx="4800601" cy="32004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2423" y="4648200"/>
            <a:ext cx="4368980" cy="1295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19"/>
          </p:nvPr>
        </p:nvSpPr>
        <p:spPr>
          <a:xfrm>
            <a:off x="6742908" y="4648200"/>
            <a:ext cx="4368980" cy="1295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6/2/2015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grpSp>
        <p:nvGrpSpPr>
          <p:cNvPr id="35" name="Group 34"/>
          <p:cNvGrpSpPr>
            <a:grpSpLocks noChangeAspect="1"/>
          </p:cNvGrpSpPr>
          <p:nvPr/>
        </p:nvGrpSpPr>
        <p:grpSpPr>
          <a:xfrm rot="5400000">
            <a:off x="4030971" y="647727"/>
            <a:ext cx="4116828" cy="338328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38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52" name="Group 51"/>
          <p:cNvGrpSpPr>
            <a:grpSpLocks noChangeAspect="1"/>
          </p:cNvGrpSpPr>
          <p:nvPr/>
        </p:nvGrpSpPr>
        <p:grpSpPr>
          <a:xfrm rot="5400000">
            <a:off x="263071" y="1127733"/>
            <a:ext cx="4114800" cy="3381614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65" name="Group 64"/>
          <p:cNvGrpSpPr>
            <a:grpSpLocks noChangeAspect="1"/>
          </p:cNvGrpSpPr>
          <p:nvPr/>
        </p:nvGrpSpPr>
        <p:grpSpPr>
          <a:xfrm rot="5400000">
            <a:off x="7803905" y="1127738"/>
            <a:ext cx="4114800" cy="338161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66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8" name="Picture Placeholder 33"/>
          <p:cNvSpPr>
            <a:spLocks noGrp="1"/>
          </p:cNvSpPr>
          <p:nvPr>
            <p:ph type="pic" sz="quarter" idx="18"/>
          </p:nvPr>
        </p:nvSpPr>
        <p:spPr>
          <a:xfrm>
            <a:off x="4599885" y="533400"/>
            <a:ext cx="297180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79" name="Picture Placeholder 33"/>
          <p:cNvSpPr>
            <a:spLocks noGrp="1"/>
          </p:cNvSpPr>
          <p:nvPr>
            <p:ph type="pic" sz="quarter" idx="19"/>
          </p:nvPr>
        </p:nvSpPr>
        <p:spPr>
          <a:xfrm>
            <a:off x="834571" y="1013590"/>
            <a:ext cx="297180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0" name="Picture Placeholder 33"/>
          <p:cNvSpPr>
            <a:spLocks noGrp="1"/>
          </p:cNvSpPr>
          <p:nvPr>
            <p:ph type="pic" sz="quarter" idx="20"/>
          </p:nvPr>
        </p:nvSpPr>
        <p:spPr>
          <a:xfrm>
            <a:off x="8375405" y="1013591"/>
            <a:ext cx="297180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2"/>
          </p:nvPr>
        </p:nvSpPr>
        <p:spPr>
          <a:xfrm>
            <a:off x="948871" y="5018002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1"/>
          </p:nvPr>
        </p:nvSpPr>
        <p:spPr>
          <a:xfrm>
            <a:off x="4707208" y="4582378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22"/>
          </p:nvPr>
        </p:nvSpPr>
        <p:spPr>
          <a:xfrm>
            <a:off x="8489705" y="5018002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CF99945-0A15-4715-AB6C-F5E56CF20F70}" type="datetimeFigureOut">
              <a:rPr lang="en-US"/>
              <a:pPr/>
              <a:t>6/2/2015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3030" y="838200"/>
            <a:ext cx="6858002" cy="1828800"/>
          </a:xfrm>
        </p:spPr>
        <p:txBody>
          <a:bodyPr/>
          <a:lstStyle/>
          <a:p>
            <a:r>
              <a:rPr lang="en-US" dirty="0" smtClean="0"/>
              <a:t>Las Galápagos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3029" y="2819400"/>
            <a:ext cx="6858002" cy="914400"/>
          </a:xfrm>
        </p:spPr>
        <p:txBody>
          <a:bodyPr/>
          <a:lstStyle/>
          <a:p>
            <a:r>
              <a:rPr lang="en-US" dirty="0" err="1" smtClean="0"/>
              <a:t>Por</a:t>
            </a:r>
            <a:r>
              <a:rPr lang="en-US" dirty="0" smtClean="0"/>
              <a:t>: Amit Blonder y Joshua </a:t>
            </a:r>
            <a:r>
              <a:rPr lang="en-US" dirty="0" err="1" smtClean="0"/>
              <a:t>Seefried</a:t>
            </a:r>
            <a:endParaRPr lang="en-US" dirty="0"/>
          </a:p>
        </p:txBody>
      </p:sp>
      <p:pic>
        <p:nvPicPr>
          <p:cNvPr id="1026" name="Picture 2" descr="http://www.clipartlord.com/wp-content/uploads/2014/04/tortois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07592" y="3420823"/>
            <a:ext cx="4790944" cy="359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2.bp.blogspot.com/-OPrDen30Wgw/TqbFf1GGtHI/AAAAAAAAAHw/VmC7YJti7Vc/s400/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26" y="5344764"/>
            <a:ext cx="2775743" cy="146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previews.123rf.com/images/insima/insima1304/insima130400005/18964572-green-iguana-lizard-male-picture-isolated-on-white-background-Stock-Vecto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536" y="4632437"/>
            <a:ext cx="2350076" cy="217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093018" y="2472743"/>
            <a:ext cx="825771" cy="113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92891" y="883953"/>
            <a:ext cx="3840480" cy="4713085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Las galápagos son un </a:t>
            </a:r>
            <a:r>
              <a:rPr lang="es-ES" sz="2400" dirty="0" smtClean="0"/>
              <a:t>archipiélago </a:t>
            </a:r>
            <a:r>
              <a:rPr lang="es-ES" sz="2400" dirty="0"/>
              <a:t>seiscientas millas oeste del </a:t>
            </a:r>
            <a:r>
              <a:rPr lang="es-ES" sz="2400" dirty="0" smtClean="0"/>
              <a:t>Ecuador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Él tiene quince mayores islas que se formaban de un volcán </a:t>
            </a:r>
            <a:r>
              <a:rPr lang="es-ES" sz="2400" dirty="0" smtClean="0"/>
              <a:t>escudo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L</a:t>
            </a:r>
            <a:r>
              <a:rPr lang="es-ES" sz="2400" dirty="0" smtClean="0"/>
              <a:t>a </a:t>
            </a:r>
            <a:r>
              <a:rPr lang="es-ES" sz="2400" dirty="0"/>
              <a:t>isla más grande </a:t>
            </a:r>
            <a:r>
              <a:rPr lang="es-ES" sz="2400" dirty="0" smtClean="0"/>
              <a:t>Isabel </a:t>
            </a:r>
            <a:r>
              <a:rPr lang="es-ES" sz="2400" dirty="0"/>
              <a:t>se formaba de seis volcanes que </a:t>
            </a:r>
            <a:r>
              <a:rPr lang="es-ES" sz="2400" dirty="0" err="1"/>
              <a:t>unien</a:t>
            </a:r>
            <a:r>
              <a:rPr lang="es-ES" sz="2400" dirty="0"/>
              <a:t> sobre el nivel de mar.</a:t>
            </a:r>
            <a:endParaRPr lang="en-US" sz="2400" dirty="0"/>
          </a:p>
        </p:txBody>
      </p:sp>
      <p:pic>
        <p:nvPicPr>
          <p:cNvPr id="2052" name="Picture 4" descr="http://www.galapaguide.com/galapmap10002.jpg"/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" b="148"/>
          <a:stretch/>
        </p:blipFill>
        <p:spPr bwMode="auto">
          <a:xfrm>
            <a:off x="1159098" y="1010953"/>
            <a:ext cx="5344734" cy="459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freeclipartstore.com/Volcano%200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59" y="3441700"/>
            <a:ext cx="957870" cy="74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freeclipartstore.com/Volcano%200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288" y="2862547"/>
            <a:ext cx="694486" cy="54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freeclipartstore.com/Volcano%200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867" y="3827524"/>
            <a:ext cx="925267" cy="72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freeclipartstore.com/Volcano%200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368" y="3827524"/>
            <a:ext cx="925268" cy="72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http://freeclipartstore.com/Volcano%200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020" y="2819340"/>
            <a:ext cx="925268" cy="72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freeclipartstore.com/Volcano%200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629" y="3259076"/>
            <a:ext cx="925268" cy="72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://freeclipartstore.com/Volcano%200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262" y="3654176"/>
            <a:ext cx="925268" cy="72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http://freeclipartstore.com/Volcano%200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95" y="2198752"/>
            <a:ext cx="925268" cy="72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://freeclipartstore.com/Volcano%200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292" y="2586009"/>
            <a:ext cx="925268" cy="72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020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Muchas turistas a las galápagos esperan a ver vegetación exuberante como en el Ecuador, pero se saludan por vegetación similar a un desierto.</a:t>
            </a: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9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C</a:t>
            </a:r>
            <a:r>
              <a:rPr lang="es-ES" sz="1800" dirty="0" smtClean="0"/>
              <a:t>erca </a:t>
            </a:r>
            <a:r>
              <a:rPr lang="es-ES" sz="1800" dirty="0"/>
              <a:t>de la costa, hay plantas que pueden tolerar el medio ambiente salado como árboles de mangle, que desempeñan un papel importante en la cría de aves.</a:t>
            </a:r>
            <a:endParaRPr lang="en-US" sz="1800" dirty="0"/>
          </a:p>
        </p:txBody>
      </p:sp>
      <p:pic>
        <p:nvPicPr>
          <p:cNvPr id="3074" name="Picture 2" descr="http://www.geo.cornell.edu/geology/GalapagosWWW/AridZone.jpg"/>
          <p:cNvPicPr>
            <a:picLocks noGrp="1" noChangeAspect="1" noChangeArrowheads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" b="17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redmangrove.com/wp-content/uploads/2014/10/IMG_0195.jpg"/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r="781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ocean.si.edu/sites/default/files/styles/465x300/public/photos/12472584-full_0_1.jpg?itok=5PLmmBL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309" y="998990"/>
            <a:ext cx="4816323" cy="310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629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Hay dos tipos principales de los galápagos: el caparazón </a:t>
            </a:r>
            <a:r>
              <a:rPr lang="es-ES" sz="2000" dirty="0" smtClean="0"/>
              <a:t>abombado (alto), </a:t>
            </a:r>
            <a:r>
              <a:rPr lang="es-ES" sz="2000" dirty="0"/>
              <a:t>que vive en las tierras altas húmedas, y el caparazón </a:t>
            </a:r>
            <a:r>
              <a:rPr lang="es-ES" sz="2000" dirty="0" smtClean="0"/>
              <a:t>ensillado (bajo) </a:t>
            </a:r>
            <a:r>
              <a:rPr lang="es-ES" sz="2000" dirty="0"/>
              <a:t>de las tierras áridas.</a:t>
            </a:r>
            <a:endParaRPr lang="en-US" sz="2000" dirty="0"/>
          </a:p>
        </p:txBody>
      </p:sp>
      <p:pic>
        <p:nvPicPr>
          <p:cNvPr id="4098" name="Picture 2" descr="https://gogalapagos.files.wordpress.com/2014/06/animals-of-galapagos-islands.jpg?w=300&amp;h=261"/>
          <p:cNvPicPr>
            <a:picLocks noGrp="1" noChangeAspect="1" noChangeArrowheads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4" r="560"/>
          <a:stretch/>
        </p:blipFill>
        <p:spPr bwMode="auto">
          <a:xfrm>
            <a:off x="977901" y="1318642"/>
            <a:ext cx="4074794" cy="3975100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2700000">
              <a:rot lat="448392" lon="20134409" rev="256096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encrypted-tbn1.gstatic.com/images?q=tbn:ANd9GcRQTGWeCR96MmYlyqGKYfWETQPd-RonVmq_SydAqx8iWOhg7r2o"/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2" r="678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upload.wikimedia.org/wikipedia/commons/8/86/Chathamensis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r="129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830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 dirty="0"/>
              <a:t>G</a:t>
            </a:r>
            <a:r>
              <a:rPr lang="en-US" sz="2000" dirty="0" smtClean="0"/>
              <a:t>ran </a:t>
            </a:r>
            <a:r>
              <a:rPr lang="en-US" sz="2000" dirty="0" err="1"/>
              <a:t>P</a:t>
            </a:r>
            <a:r>
              <a:rPr lang="en-US" sz="2000" dirty="0" err="1" smtClean="0"/>
              <a:t>inzón</a:t>
            </a:r>
            <a:r>
              <a:rPr lang="en-US" sz="2000" dirty="0" smtClean="0"/>
              <a:t> </a:t>
            </a:r>
            <a:r>
              <a:rPr lang="en-US" sz="2000" dirty="0" err="1"/>
              <a:t>T</a:t>
            </a:r>
            <a:r>
              <a:rPr lang="en-US" sz="2000" dirty="0" err="1" smtClean="0"/>
              <a:t>errestre</a:t>
            </a:r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9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 dirty="0" err="1" smtClean="0"/>
              <a:t>Pequeño</a:t>
            </a:r>
            <a:r>
              <a:rPr lang="en-US" sz="2000" dirty="0" smtClean="0"/>
              <a:t> </a:t>
            </a:r>
            <a:r>
              <a:rPr lang="en-US" sz="2000" dirty="0" err="1"/>
              <a:t>Pinzón</a:t>
            </a:r>
            <a:r>
              <a:rPr lang="en-US" sz="2000" dirty="0"/>
              <a:t> </a:t>
            </a:r>
            <a:r>
              <a:rPr lang="en-US" sz="2000" dirty="0" err="1"/>
              <a:t>Terrestre</a:t>
            </a:r>
            <a:endParaRPr lang="en-US" sz="2000" dirty="0"/>
          </a:p>
        </p:txBody>
      </p:sp>
      <p:pic>
        <p:nvPicPr>
          <p:cNvPr id="5124" name="Picture 4" descr="http://greglasley.com/images/SA/Small-Ground-Finch-0061-GWL-06489.jpg"/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" b="6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pnas.org/content/107/8/3277/F1.large.jpg"/>
          <p:cNvPicPr>
            <a:picLocks noGrp="1" noChangeAspect="1" noChangeArrowheads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3" b="2182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yXF_lfduKzMn7r-UUUevhmu40t3xplKcALZVUVTeytc6BpfqkPc2DxNQ4IdEeUPobLSH32uD6qcei58e9wvOxirDPdVggLTvfTjtxFpCPOlDIbo4ZsYAG66u_UD2388THoJhWY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5046662"/>
            <a:ext cx="77724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lh6.googleusercontent.com/eZzFrtkZJx8R28rhPGu7T60_Er02YFDVrEXzsOFuUHKoK0O7T8bQ44NquSoTZ6hvw78je5A7zkCocVORNok2jlyxZmFbz47Xw_kXevgCCP7PkukMzadE7rtFCfMZzAjLlwdHPz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481" y="2149927"/>
            <a:ext cx="2211388" cy="299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3268" y="38100"/>
            <a:ext cx="12649201" cy="77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US" sz="480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Charles Darwin y Selección Natural</a:t>
            </a:r>
            <a:endParaRPr lang="en-US" sz="4800" dirty="0">
              <a:solidFill>
                <a:schemeClr val="tx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15087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40600" y="838201"/>
            <a:ext cx="3992771" cy="488583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Por el siglo diecisiete, balleneros y cazadores de focas británicos y americanos tempranos empezaban a visitar las islas para establecer un centro de industria en el Pacífico. </a:t>
            </a:r>
            <a:endParaRPr lang="es-E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/>
              <a:t>Actividad </a:t>
            </a:r>
            <a:r>
              <a:rPr lang="es-ES" sz="2000" dirty="0"/>
              <a:t>en las islas crecía tanto que en el año 1800 una oficina de correos improvisada de un barril marcado se </a:t>
            </a:r>
            <a:r>
              <a:rPr lang="es-ES" sz="2000" dirty="0" err="1"/>
              <a:t>establaciό</a:t>
            </a:r>
            <a:r>
              <a:rPr lang="es-ES" sz="2000" dirty="0"/>
              <a:t> en </a:t>
            </a:r>
            <a:r>
              <a:rPr lang="es-ES" sz="2000" dirty="0" err="1"/>
              <a:t>Floreana</a:t>
            </a:r>
            <a:r>
              <a:rPr lang="es-ES" sz="2000" dirty="0"/>
              <a:t>, y puede utilizarse hoy. </a:t>
            </a:r>
            <a:endParaRPr lang="es-ES" sz="2000" dirty="0"/>
          </a:p>
        </p:txBody>
      </p:sp>
      <p:pic>
        <p:nvPicPr>
          <p:cNvPr id="6146" name="Picture 2" descr="http://www.galapagosislands.com/images/about-galapagos-islands/post-office.jpg"/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3" b="-112"/>
          <a:stretch/>
        </p:blipFill>
        <p:spPr bwMode="auto">
          <a:xfrm>
            <a:off x="1816100" y="1007292"/>
            <a:ext cx="4152900" cy="458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379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1"/>
          </p:nvPr>
        </p:nvSpPr>
        <p:spPr>
          <a:xfrm>
            <a:off x="8775700" y="2048893"/>
            <a:ext cx="3251200" cy="2514599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El turismo organizado a las islas empezó en los 1960s tardes, con 80.000 visitados a las islas cada año ahora. </a:t>
            </a:r>
            <a:endParaRPr lang="es-E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smtClean="0"/>
              <a:t>Por </a:t>
            </a:r>
            <a:r>
              <a:rPr lang="es-ES" sz="1800" dirty="0"/>
              <a:t>avión, se puede tomar un vuelo de Ecuador a dos aeropuertos: un en Isla Baltra y un en Isla San Cristóbal. </a:t>
            </a:r>
            <a:endParaRPr lang="es-E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smtClean="0"/>
              <a:t>Por </a:t>
            </a:r>
            <a:r>
              <a:rPr lang="es-ES" sz="1800" dirty="0"/>
              <a:t>bote, hay una plétora de opciones desde los veleros relativos modestos a los cruceros gigantes para hacer su viaje una experiencia de una vez en la vida. </a:t>
            </a:r>
            <a:endParaRPr lang="en-US" sz="1800" dirty="0"/>
          </a:p>
        </p:txBody>
      </p:sp>
      <p:pic>
        <p:nvPicPr>
          <p:cNvPr id="7170" name="Picture 2" descr="http://images.quebarato.com.ec/T440x/galapagos+todo+el+ano+guayaquil+guayas+ecuador__69B477_1.jpg"/>
          <p:cNvPicPr>
            <a:picLocks noGrp="1" noChangeAspect="1" noChangeArrowheads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9" r="-165"/>
          <a:stretch/>
        </p:blipFill>
        <p:spPr bwMode="auto">
          <a:xfrm>
            <a:off x="775947" y="1498600"/>
            <a:ext cx="4050053" cy="354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www.terranovatrek.com/images_galapagos/bateaux/floreana.2.jpg"/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r="129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www.galapagoscruises.net/images2/Galapagos-Legend.jpg"/>
          <p:cNvPicPr>
            <a:picLocks noGrp="1" noChangeAspect="1" noChangeArrowheads="1"/>
          </p:cNvPicPr>
          <p:nvPr>
            <p:ph type="pic" sz="quarter" idx="19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" r="1198"/>
          <a:stretch/>
        </p:blipFill>
        <p:spPr bwMode="auto">
          <a:xfrm>
            <a:off x="5546780" y="3911600"/>
            <a:ext cx="299780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149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92891" y="1081995"/>
            <a:ext cx="3840480" cy="469284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En el día de memorial en 2015, el Volcán Wolf hizo erupción en la isla grande en las galápagos, Isabela. </a:t>
            </a:r>
            <a:endParaRPr lang="es-E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/>
              <a:t>Los </a:t>
            </a:r>
            <a:r>
              <a:rPr lang="es-ES" sz="2000" dirty="0"/>
              <a:t>personas piensan que las animales raros podrían ser en riesgo de muriendo. </a:t>
            </a:r>
            <a:endParaRPr lang="es-E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/>
              <a:t>Es </a:t>
            </a:r>
            <a:r>
              <a:rPr lang="es-ES" sz="2000" dirty="0"/>
              <a:t>el primera tiempo en 33 años que un volcán estalló en las islas. </a:t>
            </a:r>
            <a:endParaRPr lang="en-US" sz="2000" dirty="0"/>
          </a:p>
        </p:txBody>
      </p:sp>
      <p:pic>
        <p:nvPicPr>
          <p:cNvPr id="8198" name="Picture 6" descr="http://images.techtimes.com/data/images/full/86954/wolf-volcano.jpg?w=600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" b="58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265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5613" y="1638300"/>
            <a:ext cx="6858002" cy="1828800"/>
          </a:xfrm>
        </p:spPr>
        <p:txBody>
          <a:bodyPr>
            <a:normAutofit/>
          </a:bodyPr>
          <a:lstStyle/>
          <a:p>
            <a:r>
              <a:rPr lang="es-US" sz="9600" dirty="0" smtClean="0"/>
              <a:t>El Fin</a:t>
            </a:r>
            <a:endParaRPr lang="en-US" sz="9600" dirty="0"/>
          </a:p>
        </p:txBody>
      </p:sp>
      <p:pic>
        <p:nvPicPr>
          <p:cNvPr id="9218" name="Picture 2" descr="https://lh6.googleusercontent.com/DQ-52FDu2Xc6-M70AeBIb6re_Xv-Z_-FmpuN8JVdA7nqfBLs8pZi1XB8nJgmjjrKIjbdHmc3BcvKud1sUPvNVkvwJg-HzRgiGfVg1rUn9WagIDRWjX7fvuUiQBiuOTBFjeyYk0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468" y="3315011"/>
            <a:ext cx="5386432" cy="336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74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29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921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decel="2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7.40741E-7 L -0.02799 -0.24491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-1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ature Illustration 16x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167F96A-C2ED-4D5B-8EFB-A18C6982D3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Nature presentation, illustrated landscape design  (widescreen)</Template>
  <TotalTime>0</TotalTime>
  <Words>339</Words>
  <Application>Microsoft Office PowerPoint</Application>
  <PresentationFormat>Widescreen</PresentationFormat>
  <Paragraphs>20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Segoe Print</vt:lpstr>
      <vt:lpstr>Nature Illustration 16x9</vt:lpstr>
      <vt:lpstr>Las Galápagos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 Fin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2015-06-02T22:53:22Z</dcterms:created>
  <dcterms:modified xsi:type="dcterms:W3CDTF">2015-06-03T01:38:26Z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TC034313779991</vt:lpwstr>
  </property>
</Properties>
</file>